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mudassirej/DQN-with-tensorflow-in-Gazebo"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Gait Fitness Function Formulation"/>
          <p:cNvSpPr txBox="1"/>
          <p:nvPr>
            <p:ph type="ctrTitle"/>
          </p:nvPr>
        </p:nvSpPr>
        <p:spPr>
          <a:prstGeom prst="rect">
            <a:avLst/>
          </a:prstGeom>
        </p:spPr>
        <p:txBody>
          <a:bodyPr/>
          <a:lstStyle/>
          <a:p>
            <a:pPr/>
            <a:r>
              <a:t>Gait Fitness Function Formulation</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tability Criteria"/>
          <p:cNvSpPr txBox="1"/>
          <p:nvPr>
            <p:ph type="title"/>
          </p:nvPr>
        </p:nvSpPr>
        <p:spPr>
          <a:prstGeom prst="rect">
            <a:avLst/>
          </a:prstGeom>
        </p:spPr>
        <p:txBody>
          <a:bodyPr/>
          <a:lstStyle/>
          <a:p>
            <a:pPr lvl="1"/>
            <a:r>
              <a:t>Stability Criteria</a:t>
            </a:r>
          </a:p>
        </p:txBody>
      </p:sp>
      <p:sp>
        <p:nvSpPr>
          <p:cNvPr id="194"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195"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196"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197"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00"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01"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02"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05"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06"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07"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08"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09"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10"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11"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12"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tability Criteria"/>
          <p:cNvSpPr txBox="1"/>
          <p:nvPr>
            <p:ph type="title"/>
          </p:nvPr>
        </p:nvSpPr>
        <p:spPr>
          <a:prstGeom prst="rect">
            <a:avLst/>
          </a:prstGeom>
        </p:spPr>
        <p:txBody>
          <a:bodyPr/>
          <a:lstStyle/>
          <a:p>
            <a:pPr/>
            <a:r>
              <a:t>Stability Criteria</a:t>
            </a:r>
          </a:p>
        </p:txBody>
      </p:sp>
      <p:sp>
        <p:nvSpPr>
          <p:cNvPr id="215"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16"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peed and Energy Criteria"/>
          <p:cNvSpPr txBox="1"/>
          <p:nvPr>
            <p:ph type="title"/>
          </p:nvPr>
        </p:nvSpPr>
        <p:spPr>
          <a:prstGeom prst="rect">
            <a:avLst/>
          </a:prstGeom>
        </p:spPr>
        <p:txBody>
          <a:bodyPr/>
          <a:lstStyle/>
          <a:p>
            <a:pPr/>
            <a:r>
              <a:t>Speed and Energy Criteria</a:t>
            </a:r>
          </a:p>
        </p:txBody>
      </p:sp>
      <p:sp>
        <p:nvSpPr>
          <p:cNvPr id="219" name="Calculation of metrics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metrics </a:t>
            </a:r>
            <a14:m>
              <m:oMath>
                <m:r>
                  <a:rPr xmlns:a="http://schemas.openxmlformats.org/drawingml/2006/main" sz="5550" i="1">
                    <a:solidFill>
                      <a:srgbClr val="000000"/>
                    </a:solidFill>
                    <a:latin typeface="Cambria Math" panose="02040503050406030204" pitchFamily="18" charset="0"/>
                  </a:rPr>
                  <m:t>V</m:t>
                </m:r>
              </m:oMath>
            </a14:m>
            <a:r>
              <a:t> and </a:t>
            </a:r>
            <a14:m>
              <m:oMath>
                <m:r>
                  <a:rPr xmlns:a="http://schemas.openxmlformats.org/drawingml/2006/main" sz="5350" i="1">
                    <a:solidFill>
                      <a:srgbClr val="000000"/>
                    </a:solidFill>
                    <a:latin typeface="Cambria Math" panose="02040503050406030204" pitchFamily="18" charset="0"/>
                  </a:rPr>
                  <m:t>E</m:t>
                </m:r>
              </m:oMath>
            </a14:m>
          </a:p>
        </p:txBody>
      </p:sp>
      <p:sp>
        <p:nvSpPr>
          <p:cNvPr id="220" name="Speed Criteria measures the discrepancy between expected and actual speed…"/>
          <p:cNvSpPr txBox="1"/>
          <p:nvPr>
            <p:ph type="body" idx="1"/>
          </p:nvPr>
        </p:nvSpPr>
        <p:spPr>
          <a:prstGeom prst="rect">
            <a:avLst/>
          </a:prstGeom>
        </p:spPr>
        <p:txBody>
          <a:bodyPr/>
          <a:lstStyle/>
          <a:p>
            <a:pPr marL="642620" indent="-642620" defTabSz="759459">
              <a:spcBef>
                <a:spcPts val="1600"/>
              </a:spcBef>
              <a:buSzPct val="123000"/>
              <a:buChar char="•"/>
              <a:defRPr spc="-50" sz="5060"/>
            </a:pPr>
            <a:r>
              <a:t>Speed Criteria measures the discrepancy between expected and actual speed</a:t>
            </a:r>
          </a:p>
          <a:p>
            <a:pPr lvl="1" marL="1203452" indent="-642620" defTabSz="759459">
              <a:spcBef>
                <a:spcPts val="1600"/>
              </a:spcBef>
              <a:buSzPct val="123000"/>
              <a:buChar char="•"/>
              <a:defRPr spc="-50" sz="5060"/>
            </a:pPr>
            <a14:m>
              <m:oMathPara>
                <m:oMathParaPr>
                  <m:jc m:val="left"/>
                </m:oMathParaPr>
                <m:oMath>
                  <m:r>
                    <a:rPr xmlns:a="http://schemas.openxmlformats.org/drawingml/2006/main" sz="6150" i="1">
                      <a:solidFill>
                        <a:srgbClr val="000000"/>
                      </a:solidFill>
                      <a:latin typeface="Cambria Math" panose="02040503050406030204" pitchFamily="18" charset="0"/>
                    </a:rPr>
                    <m:t>V</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v</m:t>
                  </m:r>
                  <m:sSub>
                    <m:e>
                      <m:r>
                        <a:rPr xmlns:a="http://schemas.openxmlformats.org/drawingml/2006/main" sz="6150" i="1">
                          <a:solidFill>
                            <a:srgbClr val="000000"/>
                          </a:solidFill>
                          <a:latin typeface="Cambria Math" panose="02040503050406030204" pitchFamily="18" charset="0"/>
                        </a:rPr>
                        <m:t>T</m:t>
                      </m:r>
                    </m:e>
                    <m:sub>
                      <m:r>
                        <a:rPr xmlns:a="http://schemas.openxmlformats.org/drawingml/2006/main" sz="6150" i="1">
                          <a:solidFill>
                            <a:srgbClr val="000000"/>
                          </a:solidFill>
                          <a:latin typeface="Cambria Math" panose="02040503050406030204" pitchFamily="18" charset="0"/>
                        </a:rPr>
                        <m:t>b</m:t>
                      </m:r>
                    </m:sub>
                  </m:sSub>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d</m:t>
                  </m:r>
                </m:oMath>
              </m:oMathPara>
            </a14:m>
          </a:p>
          <a:p>
            <a:pPr lvl="1" marL="1203452" indent="-642620" defTabSz="759459">
              <a:spcBef>
                <a:spcPts val="1600"/>
              </a:spcBef>
              <a:buSzPct val="123000"/>
              <a:buChar char="•"/>
              <a:defRPr spc="-50" sz="5060"/>
            </a:pPr>
            <a:r>
              <a:t>Where </a:t>
            </a:r>
            <a14:m>
              <m:oMath>
                <m:r>
                  <a:rPr xmlns:a="http://schemas.openxmlformats.org/drawingml/2006/main" sz="6650" i="1">
                    <a:solidFill>
                      <a:srgbClr val="000000"/>
                    </a:solidFill>
                    <a:latin typeface="Cambria Math" panose="02040503050406030204" pitchFamily="18" charset="0"/>
                  </a:rPr>
                  <m:t>v</m:t>
                </m:r>
              </m:oMath>
            </a14:m>
            <a:r>
              <a:t> is the actual speed and </a:t>
            </a:r>
            <a14:m>
              <m:oMath>
                <m:r>
                  <a:rPr xmlns:a="http://schemas.openxmlformats.org/drawingml/2006/main" sz="5950" i="1">
                    <a:solidFill>
                      <a:srgbClr val="000000"/>
                    </a:solidFill>
                    <a:latin typeface="Cambria Math" panose="02040503050406030204" pitchFamily="18" charset="0"/>
                  </a:rPr>
                  <m:t>d</m:t>
                </m:r>
              </m:oMath>
            </a14:m>
            <a:r>
              <a:t> is the distance travelled over period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p>
          <a:p>
            <a:pPr marL="642620" indent="-642620" defTabSz="759459">
              <a:spcBef>
                <a:spcPts val="1600"/>
              </a:spcBef>
              <a:buSzPct val="123000"/>
              <a:buChar char="•"/>
              <a:defRPr spc="-50" sz="5060"/>
            </a:pPr>
            <a:r>
              <a:t>Energy Criteria measures the energy efficiency of the quadruped</a:t>
            </a:r>
          </a:p>
          <a:p>
            <a:pPr lvl="1" marL="1203452" indent="-642620" defTabSz="759459">
              <a:spcBef>
                <a:spcPts val="1600"/>
              </a:spcBef>
              <a:buSzPct val="123000"/>
              <a:buChar char="•"/>
              <a:defRPr spc="-50" sz="5060"/>
            </a:pPr>
            <a14:m>
              <m:oMathPara>
                <m:oMathParaPr>
                  <m:jc m:val="left"/>
                </m:oMathParaPr>
                <m:oMath>
                  <m:r>
                    <a:rPr xmlns:a="http://schemas.openxmlformats.org/drawingml/2006/main" sz="6000" i="1">
                      <a:solidFill>
                        <a:srgbClr val="000000"/>
                      </a:solidFill>
                      <a:latin typeface="Cambria Math" panose="02040503050406030204" pitchFamily="18" charset="0"/>
                    </a:rPr>
                    <m:t>E</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m:t>
                  </m:r>
                  <m:sSup>
                    <m:e>
                      <m:r>
                        <a:rPr xmlns:a="http://schemas.openxmlformats.org/drawingml/2006/main" sz="6000" i="1">
                          <a:solidFill>
                            <a:srgbClr val="000000"/>
                          </a:solidFill>
                          <a:latin typeface="Cambria Math" panose="02040503050406030204" pitchFamily="18" charset="0"/>
                        </a:rPr>
                        <m:t>v</m:t>
                      </m:r>
                    </m:e>
                    <m:sup>
                      <m:r>
                        <a:rPr xmlns:a="http://schemas.openxmlformats.org/drawingml/2006/main" sz="6000" i="1">
                          <a:solidFill>
                            <a:srgbClr val="000000"/>
                          </a:solidFill>
                          <a:latin typeface="Cambria Math" panose="02040503050406030204" pitchFamily="18" charset="0"/>
                        </a:rPr>
                        <m:t>2</m:t>
                      </m:r>
                    </m:sup>
                  </m:sSup>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2</m:t>
                  </m:r>
                  <m:sSub>
                    <m:e>
                      <m:r>
                        <a:rPr xmlns:a="http://schemas.openxmlformats.org/drawingml/2006/main" sz="6000" i="1">
                          <a:solidFill>
                            <a:srgbClr val="000000"/>
                          </a:solidFill>
                          <a:latin typeface="Cambria Math" panose="02040503050406030204" pitchFamily="18" charset="0"/>
                        </a:rPr>
                        <m:t>T</m:t>
                      </m:r>
                    </m:e>
                    <m:sub>
                      <m:r>
                        <a:rPr xmlns:a="http://schemas.openxmlformats.org/drawingml/2006/main" sz="6000" i="1">
                          <a:solidFill>
                            <a:srgbClr val="000000"/>
                          </a:solidFill>
                          <a:latin typeface="Cambria Math" panose="02040503050406030204" pitchFamily="18" charset="0"/>
                        </a:rPr>
                        <m:t>b</m:t>
                      </m:r>
                    </m:sub>
                  </m:sSub>
                  <m:r>
                    <a:rPr xmlns:a="http://schemas.openxmlformats.org/drawingml/2006/main" sz="6000" i="1">
                      <a:solidFill>
                        <a:srgbClr val="000000"/>
                      </a:solidFill>
                      <a:latin typeface="Cambria Math" panose="02040503050406030204" pitchFamily="18" charset="0"/>
                    </a:rPr>
                    <m:t>W</m:t>
                  </m:r>
                </m:oMath>
              </m:oMathPara>
            </a14:m>
          </a:p>
          <a:p>
            <a:pPr lvl="1" marL="1203452" indent="-642620" defTabSz="759459">
              <a:spcBef>
                <a:spcPts val="1600"/>
              </a:spcBef>
              <a:buSzPct val="123000"/>
              <a:buChar char="•"/>
              <a:defRPr spc="-50" sz="5060"/>
            </a:pPr>
            <a:r>
              <a:t>where </a:t>
            </a:r>
            <a14:m>
              <m:oMath>
                <m:r>
                  <a:rPr xmlns:a="http://schemas.openxmlformats.org/drawingml/2006/main" sz="6350" i="1">
                    <a:solidFill>
                      <a:srgbClr val="000000"/>
                    </a:solidFill>
                    <a:latin typeface="Cambria Math" panose="02040503050406030204" pitchFamily="18" charset="0"/>
                  </a:rPr>
                  <m:t>m</m:t>
                </m:r>
              </m:oMath>
            </a14:m>
            <a:r>
              <a:t> is the mass of the quadruped, </a:t>
            </a:r>
            <a14:m>
              <m:oMath>
                <m:r>
                  <a:rPr xmlns:a="http://schemas.openxmlformats.org/drawingml/2006/main" sz="6050" i="1">
                    <a:solidFill>
                      <a:srgbClr val="000000"/>
                    </a:solidFill>
                    <a:latin typeface="Cambria Math" panose="02040503050406030204" pitchFamily="18" charset="0"/>
                  </a:rPr>
                  <m:t>W</m:t>
                </m:r>
              </m:oMath>
            </a14:m>
            <a:r>
              <a:t> is the power supplied to the quadruped, </a:t>
            </a:r>
            <a14:m>
              <m:oMath>
                <m:r>
                  <a:rPr xmlns:a="http://schemas.openxmlformats.org/drawingml/2006/main" sz="6650" i="1">
                    <a:solidFill>
                      <a:srgbClr val="000000"/>
                    </a:solidFill>
                    <a:latin typeface="Cambria Math" panose="02040503050406030204" pitchFamily="18" charset="0"/>
                  </a:rPr>
                  <m:t>v</m:t>
                </m:r>
              </m:oMath>
            </a14:m>
            <a:r>
              <a:t> is the actual velocity and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r>
              <a:t> is the fixed period used in </a:t>
            </a:r>
            <a14:m>
              <m:oMath>
                <m:r>
                  <a:rPr xmlns:a="http://schemas.openxmlformats.org/drawingml/2006/main" sz="6050" i="1">
                    <a:solidFill>
                      <a:srgbClr val="000000"/>
                    </a:solidFill>
                    <a:latin typeface="Cambria Math" panose="02040503050406030204" pitchFamily="18" charset="0"/>
                  </a:rPr>
                  <m:t>V</m:t>
                </m:r>
              </m:oMath>
            </a14:m>
            <a:endParaRPr sz="5500"/>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23"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24"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25"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26"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lculating Stability Criteria"/>
          <p:cNvSpPr txBox="1"/>
          <p:nvPr>
            <p:ph type="title"/>
          </p:nvPr>
        </p:nvSpPr>
        <p:spPr>
          <a:prstGeom prst="rect">
            <a:avLst/>
          </a:prstGeom>
        </p:spPr>
        <p:txBody>
          <a:bodyPr/>
          <a:lstStyle/>
          <a:p>
            <a:pPr/>
            <a:r>
              <a:t>Calculating Stability Criteria</a:t>
            </a:r>
          </a:p>
        </p:txBody>
      </p:sp>
      <p:sp>
        <p:nvSpPr>
          <p:cNvPr id="229"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0"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31"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32"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3"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34"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35"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36"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alculating Stability Criteria"/>
          <p:cNvSpPr txBox="1"/>
          <p:nvPr>
            <p:ph type="title"/>
          </p:nvPr>
        </p:nvSpPr>
        <p:spPr>
          <a:prstGeom prst="rect">
            <a:avLst/>
          </a:prstGeom>
        </p:spPr>
        <p:txBody>
          <a:bodyPr/>
          <a:lstStyle/>
          <a:p>
            <a:pPr/>
            <a:r>
              <a:t>Calculating Stability Criteria</a:t>
            </a:r>
          </a:p>
        </p:txBody>
      </p:sp>
      <p:sp>
        <p:nvSpPr>
          <p:cNvPr id="239"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0"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1"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2"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3" name="Here   is fixed and  , the angle between   and x-axis is also fixed"/>
          <p:cNvSpPr txBox="1"/>
          <p:nvPr/>
        </p:nvSpPr>
        <p:spPr>
          <a:xfrm>
            <a:off x="10927043" y="8449532"/>
            <a:ext cx="11767763" cy="13886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44"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5" name=",  ,   and   are the length of the three linkages given by  ,  ,   and   respectively."/>
          <p:cNvSpPr txBox="1"/>
          <p:nvPr/>
        </p:nvSpPr>
        <p:spPr>
          <a:xfrm>
            <a:off x="10927043" y="10067070"/>
            <a:ext cx="11767763" cy="154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46" name=",  ,   and   are the length of the three linkages given by  ,  ,   and   respectively."/>
          <p:cNvSpPr txBox="1"/>
          <p:nvPr/>
        </p:nvSpPr>
        <p:spPr>
          <a:xfrm>
            <a:off x="10927043" y="11841945"/>
            <a:ext cx="11767763" cy="1545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Calculating Stability Criteria"/>
          <p:cNvSpPr txBox="1"/>
          <p:nvPr>
            <p:ph type="title"/>
          </p:nvPr>
        </p:nvSpPr>
        <p:spPr>
          <a:prstGeom prst="rect">
            <a:avLst/>
          </a:prstGeom>
        </p:spPr>
        <p:txBody>
          <a:bodyPr/>
          <a:lstStyle/>
          <a:p>
            <a:pPr/>
            <a:r>
              <a:t>Calculating Stability Criteria</a:t>
            </a:r>
          </a:p>
        </p:txBody>
      </p:sp>
      <p:sp>
        <p:nvSpPr>
          <p:cNvPr id="249"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0"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51"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2"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3"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54"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55"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6"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7"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58"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59"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0"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1"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2"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3"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4" name="These relationships are shorthand for the components of the vectors  ,  ,   and"/>
          <p:cNvSpPr txBox="1"/>
          <p:nvPr/>
        </p:nvSpPr>
        <p:spPr>
          <a:xfrm>
            <a:off x="15589192" y="8903852"/>
            <a:ext cx="6554689" cy="3794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65"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6"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67"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alculating Stability Criteria"/>
          <p:cNvSpPr txBox="1"/>
          <p:nvPr>
            <p:ph type="title"/>
          </p:nvPr>
        </p:nvSpPr>
        <p:spPr>
          <a:prstGeom prst="rect">
            <a:avLst/>
          </a:prstGeom>
        </p:spPr>
        <p:txBody>
          <a:bodyPr/>
          <a:lstStyle/>
          <a:p>
            <a:pPr/>
            <a:r>
              <a:t>Calculating Stability Criteria</a:t>
            </a:r>
          </a:p>
        </p:txBody>
      </p:sp>
      <p:sp>
        <p:nvSpPr>
          <p:cNvPr id="27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71"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2"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3"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74"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75"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6"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7"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8"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79" name="The linkage   is fixed"/>
          <p:cNvSpPr txBox="1"/>
          <p:nvPr/>
        </p:nvSpPr>
        <p:spPr>
          <a:xfrm>
            <a:off x="6309798"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0" name="Only rotation with   about origin of linkage"/>
          <p:cNvSpPr txBox="1"/>
          <p:nvPr/>
        </p:nvSpPr>
        <p:spPr>
          <a:xfrm>
            <a:off x="6205402" y="9002505"/>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81" name="Only rotation with   about origin of linkage"/>
          <p:cNvSpPr txBox="1"/>
          <p:nvPr/>
        </p:nvSpPr>
        <p:spPr>
          <a:xfrm>
            <a:off x="6205402" y="10128573"/>
            <a:ext cx="12032608"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82" name="Only rotation with   about origin of linkage"/>
          <p:cNvSpPr txBox="1"/>
          <p:nvPr/>
        </p:nvSpPr>
        <p:spPr>
          <a:xfrm>
            <a:off x="6205402" y="11250982"/>
            <a:ext cx="1203260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alculating Stability Criteria"/>
          <p:cNvSpPr txBox="1"/>
          <p:nvPr>
            <p:ph type="title"/>
          </p:nvPr>
        </p:nvSpPr>
        <p:spPr>
          <a:prstGeom prst="rect">
            <a:avLst/>
          </a:prstGeom>
        </p:spPr>
        <p:txBody>
          <a:bodyPr/>
          <a:lstStyle/>
          <a:p>
            <a:pPr/>
            <a:r>
              <a:t>Calculating Stability Criteria</a:t>
            </a:r>
          </a:p>
        </p:txBody>
      </p:sp>
      <p:sp>
        <p:nvSpPr>
          <p:cNvPr id="285"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6"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87"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8"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9"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0"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1"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292"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3"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4"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295"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alculating Stability Criteria"/>
          <p:cNvSpPr txBox="1"/>
          <p:nvPr>
            <p:ph type="title"/>
          </p:nvPr>
        </p:nvSpPr>
        <p:spPr>
          <a:prstGeom prst="rect">
            <a:avLst/>
          </a:prstGeom>
        </p:spPr>
        <p:txBody>
          <a:bodyPr/>
          <a:lstStyle/>
          <a:p>
            <a:pPr/>
            <a:r>
              <a:t>Calculating Stability Criteria</a:t>
            </a:r>
          </a:p>
        </p:txBody>
      </p:sp>
      <p:sp>
        <p:nvSpPr>
          <p:cNvPr id="298"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9"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0"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1"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2"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3"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4"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5"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6"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07" name="The linkage   is fixed"/>
          <p:cNvSpPr txBox="1"/>
          <p:nvPr/>
        </p:nvSpPr>
        <p:spPr>
          <a:xfrm>
            <a:off x="9866773" y="7869118"/>
            <a:ext cx="6326548"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08" name="Only rotation with   about origin of linkage"/>
          <p:cNvSpPr txBox="1"/>
          <p:nvPr/>
        </p:nvSpPr>
        <p:spPr>
          <a:xfrm>
            <a:off x="9762376" y="9002505"/>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09" name="Only rotation with   about origin of linkage"/>
          <p:cNvSpPr txBox="1"/>
          <p:nvPr/>
        </p:nvSpPr>
        <p:spPr>
          <a:xfrm>
            <a:off x="9762376" y="10128574"/>
            <a:ext cx="11933936" cy="9975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0" name="Only rotation with   about origin of linkage"/>
          <p:cNvSpPr txBox="1"/>
          <p:nvPr/>
        </p:nvSpPr>
        <p:spPr>
          <a:xfrm>
            <a:off x="9762376" y="11254011"/>
            <a:ext cx="11933936" cy="1004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Calculating Stability Criteria"/>
          <p:cNvSpPr txBox="1"/>
          <p:nvPr>
            <p:ph type="title"/>
          </p:nvPr>
        </p:nvSpPr>
        <p:spPr>
          <a:prstGeom prst="rect">
            <a:avLst/>
          </a:prstGeom>
        </p:spPr>
        <p:txBody>
          <a:bodyPr/>
          <a:lstStyle/>
          <a:p>
            <a:pPr/>
            <a:r>
              <a:t>Calculating Stability Criteria</a:t>
            </a:r>
          </a:p>
        </p:txBody>
      </p:sp>
      <p:sp>
        <p:nvSpPr>
          <p:cNvPr id="313"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14"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15"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6"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7"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18"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19"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23"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24"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25"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26"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alculating Stability Criteria"/>
          <p:cNvSpPr txBox="1"/>
          <p:nvPr>
            <p:ph type="title"/>
          </p:nvPr>
        </p:nvSpPr>
        <p:spPr>
          <a:prstGeom prst="rect">
            <a:avLst/>
          </a:prstGeom>
        </p:spPr>
        <p:txBody>
          <a:bodyPr/>
          <a:lstStyle/>
          <a:p>
            <a:pPr/>
            <a:r>
              <a:t>Calculating Stability Criteria</a:t>
            </a:r>
          </a:p>
        </p:txBody>
      </p:sp>
      <p:sp>
        <p:nvSpPr>
          <p:cNvPr id="329"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0"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31"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Calculating Stability Criteria"/>
          <p:cNvSpPr txBox="1"/>
          <p:nvPr>
            <p:ph type="title"/>
          </p:nvPr>
        </p:nvSpPr>
        <p:spPr>
          <a:prstGeom prst="rect">
            <a:avLst/>
          </a:prstGeom>
        </p:spPr>
        <p:txBody>
          <a:bodyPr/>
          <a:lstStyle/>
          <a:p>
            <a:pPr/>
            <a:r>
              <a:t>Calculating Stability Criteria</a:t>
            </a:r>
          </a:p>
        </p:txBody>
      </p:sp>
      <p:sp>
        <p:nvSpPr>
          <p:cNvPr id="334"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5"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6"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7"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8"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9"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0"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1"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2"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43"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4"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7"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48"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lculating Stability Criteria"/>
          <p:cNvSpPr txBox="1"/>
          <p:nvPr>
            <p:ph type="title"/>
          </p:nvPr>
        </p:nvSpPr>
        <p:spPr>
          <a:prstGeom prst="rect">
            <a:avLst/>
          </a:prstGeom>
        </p:spPr>
        <p:txBody>
          <a:bodyPr/>
          <a:lstStyle/>
          <a:p>
            <a:pPr/>
            <a:r>
              <a:t>Calculating Stability Criteria</a:t>
            </a:r>
          </a:p>
        </p:txBody>
      </p:sp>
      <p:sp>
        <p:nvSpPr>
          <p:cNvPr id="351"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86104">
              <a:defRPr sz="3905"/>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200" i="1">
                        <a:solidFill>
                          <a:srgbClr val="000000"/>
                        </a:solidFill>
                        <a:latin typeface="Cambria Math" panose="02040503050406030204" pitchFamily="18" charset="0"/>
                      </a:rPr>
                      <m:t>N</m:t>
                    </m:r>
                  </m:e>
                  <m:lim>
                    <m:r>
                      <a:rPr xmlns:a="http://schemas.openxmlformats.org/drawingml/2006/main" sz="4200" i="1">
                        <a:solidFill>
                          <a:srgbClr val="000000"/>
                        </a:solidFill>
                        <a:latin typeface="Cambria Math" panose="02040503050406030204" pitchFamily="18" charset="0"/>
                      </a:rPr>
                      <m:t>⃗</m:t>
                    </m:r>
                  </m:lim>
                </m:limUpp>
              </m:oMath>
            </a14:m>
            <a:endParaRPr sz="5500"/>
          </a:p>
        </p:txBody>
      </p:sp>
      <p:sp>
        <p:nvSpPr>
          <p:cNvPr id="352"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53"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55"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6"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57"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8"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alculating Stability Criteria"/>
          <p:cNvSpPr txBox="1"/>
          <p:nvPr>
            <p:ph type="title"/>
          </p:nvPr>
        </p:nvSpPr>
        <p:spPr>
          <a:prstGeom prst="rect">
            <a:avLst/>
          </a:prstGeom>
        </p:spPr>
        <p:txBody>
          <a:bodyPr/>
          <a:lstStyle/>
          <a:p>
            <a:pPr/>
            <a:r>
              <a:t>Calculating Stability Criteria</a:t>
            </a:r>
          </a:p>
        </p:txBody>
      </p:sp>
      <p:sp>
        <p:nvSpPr>
          <p:cNvPr id="361"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62" name="The Inertial Force and Moment at the COM are given by the following  and…"/>
          <p:cNvSpPr txBox="1"/>
          <p:nvPr>
            <p:ph type="body" idx="1"/>
          </p:nvPr>
        </p:nvSpPr>
        <p:spPr>
          <a:prstGeom prst="rect">
            <a:avLst/>
          </a:prstGeom>
        </p:spPr>
        <p:txBody>
          <a:bodyPr/>
          <a:lstStyle/>
          <a:p>
            <a:pPr marL="228600" indent="-228600">
              <a:buSzPct val="100000"/>
              <a:buChar char="•"/>
            </a:pPr>
            <a:r>
              <a:t>The Inertial Force and Moment at the COM are given by the following</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and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p>
          <a:p>
            <a:pPr marL="228600" indent="-228600">
              <a:buSzPct val="100000"/>
              <a:buChar char="•"/>
            </a:pPr>
            <a:r>
              <a:t>Both of these parameters can be calculated by solving of all the equations relating to the dynamics and kinematics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3D model"/>
          <p:cNvSpPr txBox="1"/>
          <p:nvPr>
            <p:ph type="title"/>
          </p:nvPr>
        </p:nvSpPr>
        <p:spPr>
          <a:prstGeom prst="rect">
            <a:avLst/>
          </a:prstGeom>
        </p:spPr>
        <p:txBody>
          <a:bodyPr/>
          <a:lstStyle/>
          <a:p>
            <a:pPr/>
            <a:r>
              <a:t>3D model</a:t>
            </a:r>
          </a:p>
        </p:txBody>
      </p:sp>
      <p:sp>
        <p:nvSpPr>
          <p:cNvPr id="365"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66"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67"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3D model"/>
          <p:cNvSpPr txBox="1"/>
          <p:nvPr>
            <p:ph type="title"/>
          </p:nvPr>
        </p:nvSpPr>
        <p:spPr>
          <a:prstGeom prst="rect">
            <a:avLst/>
          </a:prstGeom>
        </p:spPr>
        <p:txBody>
          <a:bodyPr/>
          <a:lstStyle/>
          <a:p>
            <a:pPr/>
            <a:r>
              <a:t>3D model</a:t>
            </a:r>
          </a:p>
        </p:txBody>
      </p:sp>
      <p:sp>
        <p:nvSpPr>
          <p:cNvPr id="370"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71"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72"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olving Quadruped Dynamics"/>
          <p:cNvSpPr txBox="1"/>
          <p:nvPr>
            <p:ph type="title"/>
          </p:nvPr>
        </p:nvSpPr>
        <p:spPr>
          <a:prstGeom prst="rect">
            <a:avLst/>
          </a:prstGeom>
        </p:spPr>
        <p:txBody>
          <a:bodyPr/>
          <a:lstStyle/>
          <a:p>
            <a:pPr/>
            <a:r>
              <a:t>Solving Quadruped Dynamics</a:t>
            </a:r>
          </a:p>
        </p:txBody>
      </p:sp>
      <p:sp>
        <p:nvSpPr>
          <p:cNvPr id="375"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6"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olving Quadruped Dynamics"/>
          <p:cNvSpPr txBox="1"/>
          <p:nvPr>
            <p:ph type="title"/>
          </p:nvPr>
        </p:nvSpPr>
        <p:spPr>
          <a:prstGeom prst="rect">
            <a:avLst/>
          </a:prstGeom>
        </p:spPr>
        <p:txBody>
          <a:bodyPr/>
          <a:lstStyle/>
          <a:p>
            <a:pPr/>
            <a:r>
              <a:t>Solving Quadruped Dynamics</a:t>
            </a:r>
          </a:p>
        </p:txBody>
      </p:sp>
      <p:sp>
        <p:nvSpPr>
          <p:cNvPr id="379"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80" name="Some simplifying assumptions were made to formulate the system of linear equations…"/>
          <p:cNvSpPr txBox="1"/>
          <p:nvPr>
            <p:ph type="body" idx="1"/>
          </p:nvPr>
        </p:nvSpPr>
        <p:spPr>
          <a:prstGeom prst="rect">
            <a:avLst/>
          </a:prstGeom>
        </p:spPr>
        <p:txBody>
          <a:bodyPr/>
          <a:lstStyle/>
          <a:p>
            <a:pPr lvl="4" marL="182880" indent="-182880" defTabSz="660400">
              <a:spcBef>
                <a:spcPts val="1400"/>
              </a:spcBef>
              <a:buSzPct val="100000"/>
              <a:buChar char="•"/>
              <a:defRPr spc="-44" sz="4400"/>
            </a:pPr>
            <a:r>
              <a:t>Some simplifying assumptions were made to formulate the system of linear equations</a:t>
            </a:r>
          </a:p>
          <a:p>
            <a:pPr lvl="4" marL="2509520" indent="-558800" defTabSz="660400">
              <a:spcBef>
                <a:spcPts val="1400"/>
              </a:spcBef>
              <a:buSzPct val="123000"/>
              <a:buChar char="•"/>
              <a:defRPr spc="-44" sz="4400"/>
            </a:pPr>
            <a:r>
              <a:t>A binary factor </a:t>
            </a:r>
            <a14:m>
              <m:oMath>
                <m:sSub>
                  <m:e>
                    <m:r>
                      <a:rPr xmlns:a="http://schemas.openxmlformats.org/drawingml/2006/main" sz="5550" i="1">
                        <a:solidFill>
                          <a:srgbClr val="000000"/>
                        </a:solidFill>
                        <a:latin typeface="Cambria Math" panose="02040503050406030204" pitchFamily="18" charset="0"/>
                      </a:rPr>
                      <m:t>γ</m:t>
                    </m:r>
                  </m:e>
                  <m:sub>
                    <m:r>
                      <a:rPr xmlns:a="http://schemas.openxmlformats.org/drawingml/2006/main" sz="55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there is no contact with the ground at the leg, else there is contact</a:t>
            </a:r>
          </a:p>
          <a:p>
            <a:pPr lvl="4" marL="2509520" indent="-558800" defTabSz="660400">
              <a:spcBef>
                <a:spcPts val="1400"/>
              </a:spcBef>
              <a:buSzPct val="123000"/>
              <a:buChar char="•"/>
              <a:defRPr spc="-44" sz="4400"/>
            </a:pPr>
            <a:r>
              <a:t>If </a:t>
            </a:r>
            <a14:m>
              <m:oMath>
                <m:sSub>
                  <m:e>
                    <m:r>
                      <a:rPr xmlns:a="http://schemas.openxmlformats.org/drawingml/2006/main" sz="5350" i="1">
                        <a:solidFill>
                          <a:srgbClr val="000000"/>
                        </a:solidFill>
                        <a:latin typeface="Cambria Math" panose="02040503050406030204" pitchFamily="18" charset="0"/>
                      </a:rPr>
                      <m:t>γ</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γ</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 then </a:t>
            </a:r>
            <a14:m>
              <m:oMath>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oMath>
            </a14:m>
            <a:r>
              <a:t>.</a:t>
            </a:r>
          </a:p>
          <a:p>
            <a:pPr lvl="4" marL="2509520" indent="-558800" defTabSz="660400">
              <a:spcBef>
                <a:spcPts val="1400"/>
              </a:spcBef>
              <a:buSzPct val="123000"/>
              <a:buChar char="•"/>
              <a:defRPr spc="-44" sz="4400"/>
            </a:pPr>
            <a:r>
              <a:t>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j</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1</m:t>
                </m:r>
              </m:oMath>
            </a14:m>
            <a:r>
              <a:t>, then </a:t>
            </a:r>
            <a14:m>
              <m:oMath>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oMath>
            </a14:m>
          </a:p>
          <a:p>
            <a:pPr lvl="4" marL="2509520" indent="-558800" defTabSz="660400">
              <a:spcBef>
                <a:spcPts val="1400"/>
              </a:spcBef>
              <a:buSzPct val="123000"/>
              <a:buChar char="•"/>
              <a:defRPr spc="-44" sz="4400"/>
            </a:pPr>
            <a:r>
              <a:t>The resistive force at the hip joint is given by </a:t>
            </a:r>
            <a14:m>
              <m:oMath>
                <m:sSub>
                  <m:e>
                    <m:r>
                      <a:rPr xmlns:a="http://schemas.openxmlformats.org/drawingml/2006/main" sz="5650" i="1">
                        <a:solidFill>
                          <a:srgbClr val="000000"/>
                        </a:solidFill>
                        <a:latin typeface="Cambria Math" panose="02040503050406030204" pitchFamily="18" charset="0"/>
                      </a:rPr>
                      <m:t>ϵ</m:t>
                    </m:r>
                  </m:e>
                  <m:sub>
                    <m:r>
                      <a:rPr xmlns:a="http://schemas.openxmlformats.org/drawingml/2006/main" sz="5650" i="1">
                        <a:solidFill>
                          <a:srgbClr val="000000"/>
                        </a:solidFill>
                        <a:latin typeface="Cambria Math" panose="02040503050406030204" pitchFamily="18" charset="0"/>
                      </a:rPr>
                      <m:t>i</m:t>
                    </m:r>
                  </m:sub>
                </m:sSub>
              </m:oMath>
            </a14:m>
            <a:r>
              <a:t> when leg </a:t>
            </a:r>
            <a14:m>
              <m:oMath>
                <m:r>
                  <a:rPr xmlns:a="http://schemas.openxmlformats.org/drawingml/2006/main" sz="6800" i="1">
                    <a:solidFill>
                      <a:srgbClr val="000000"/>
                    </a:solidFill>
                    <a:latin typeface="Cambria Math" panose="02040503050406030204" pitchFamily="18" charset="0"/>
                  </a:rPr>
                  <m:t>i</m:t>
                </m:r>
              </m:oMath>
            </a14:m>
            <a:r>
              <a:t> is not in contact with the ground</a:t>
            </a:r>
          </a:p>
          <a:p>
            <a:pPr lvl="4" marL="2509520" indent="-558800" defTabSz="660400">
              <a:spcBef>
                <a:spcPts val="1400"/>
              </a:spcBef>
              <a:buSzPct val="123000"/>
              <a:buChar char="•"/>
              <a:defRPr spc="-44" sz="4400"/>
            </a:pPr>
            <a:r>
              <a:t>Movement is on a flat surface with coefficient of friction </a:t>
            </a:r>
            <a14:m>
              <m:oMath>
                <m:r>
                  <a:rPr xmlns:a="http://schemas.openxmlformats.org/drawingml/2006/main" sz="5400" i="1">
                    <a:solidFill>
                      <a:srgbClr val="000000"/>
                    </a:solidFill>
                    <a:latin typeface="Cambria Math" panose="02040503050406030204" pitchFamily="18" charset="0"/>
                  </a:rPr>
                  <m:t>μ</m:t>
                </m:r>
              </m:oMath>
            </a14:m>
          </a:p>
          <a:p>
            <a:pPr lvl="4" marL="2509520" indent="-558800" defTabSz="660400">
              <a:spcBef>
                <a:spcPts val="1400"/>
              </a:spcBef>
              <a:buSzPct val="123000"/>
              <a:buChar char="•"/>
              <a:defRPr spc="-44" sz="4400"/>
            </a:pPr>
            <a:r>
              <a:t>At least two legs are in contact with the ground at all points of time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Progress and Next Steps"/>
          <p:cNvSpPr txBox="1"/>
          <p:nvPr>
            <p:ph type="title"/>
          </p:nvPr>
        </p:nvSpPr>
        <p:spPr>
          <a:prstGeom prst="rect">
            <a:avLst/>
          </a:prstGeom>
        </p:spPr>
        <p:txBody>
          <a:bodyPr/>
          <a:lstStyle/>
          <a:p>
            <a:pPr/>
            <a:r>
              <a:t>Progress and Next Steps</a:t>
            </a:r>
          </a:p>
        </p:txBody>
      </p:sp>
      <p:sp>
        <p:nvSpPr>
          <p:cNvPr id="383" name="The Quadruped simulation model is complete and the module for solving dynamics and estimating modified ZMP are implemented…"/>
          <p:cNvSpPr txBox="1"/>
          <p:nvPr>
            <p:ph type="body" idx="1"/>
          </p:nvPr>
        </p:nvSpPr>
        <p:spPr>
          <a:xfrm>
            <a:off x="1206500" y="3163184"/>
            <a:ext cx="21971000" cy="9341332"/>
          </a:xfrm>
          <a:prstGeom prst="rect">
            <a:avLst/>
          </a:prstGeom>
        </p:spPr>
        <p:txBody>
          <a:bodyPr/>
          <a:lstStyle/>
          <a:p>
            <a:pPr marL="228600" indent="-228600">
              <a:buSzPct val="100000"/>
              <a:buChar char="•"/>
            </a:pPr>
            <a:r>
              <a:t>The Quadruped simulation model is complete and the module for solving dynamics and estimating modified ZMP are implemented</a:t>
            </a:r>
          </a:p>
          <a:p>
            <a:pPr marL="228600" indent="-228600">
              <a:buSzPct val="100000"/>
              <a:buChar char="•"/>
            </a:pPr>
            <a:r>
              <a:t>Next step is to implement the control architecture and the fitness functions in TensorFlow and integrate the architecture with </a:t>
            </a:r>
            <a:r>
              <a:rPr u="sng">
                <a:hlinkClick r:id="rId2" invalidUrl="" action="" tgtFrame="" tooltip="" history="1" highlightClick="0" endSnd="0"/>
              </a:rPr>
              <a:t>gazebo</a:t>
            </a:r>
          </a:p>
          <a:p>
            <a:pPr marL="228600" indent="-228600">
              <a:buSzPct val="100000"/>
              <a:buChar char="•"/>
            </a:pPr>
            <a:r>
              <a:rPr b="1"/>
              <a:t>OpenAI Gym/TensorFlow Agents</a:t>
            </a:r>
            <a:r>
              <a:t> to be used in conjunction with </a:t>
            </a:r>
            <a:r>
              <a:rPr b="1"/>
              <a:t>ros</a:t>
            </a:r>
            <a:r>
              <a:t> python package for implementing the Reinforcement Learning Training Framework</a:t>
            </a:r>
          </a:p>
          <a:p>
            <a:pPr marL="228600" indent="-228600">
              <a:buSzPct val="100000"/>
              <a:buChar char="•"/>
            </a:pPr>
            <a:r>
              <a:t>Before the RL pipeline can be implemented up skilling in OpenAI Gym/TensorFlow Agents, RL and Gazebo has to be done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References"/>
          <p:cNvSpPr txBox="1"/>
          <p:nvPr>
            <p:ph type="title"/>
          </p:nvPr>
        </p:nvSpPr>
        <p:spPr>
          <a:prstGeom prst="rect">
            <a:avLst/>
          </a:prstGeom>
        </p:spPr>
        <p:txBody>
          <a:bodyPr/>
          <a:lstStyle/>
          <a:p>
            <a:pPr/>
            <a:r>
              <a:t>References</a:t>
            </a:r>
          </a:p>
        </p:txBody>
      </p:sp>
      <p:sp>
        <p:nvSpPr>
          <p:cNvPr id="386"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1018645" indent="-1018645">
              <a:buSzPct val="100000"/>
              <a:buAutoNum type="arabicPeriod" startAt="1"/>
            </a:pPr>
            <a:r>
              <a:t>Masuri, Ariel; Medina, Oded; Hacohen, Shlomi; Shvalb, Nir (2020) ‘Gait and Trajectory Optimization by Self-Learning for Quadrupedal Robots with an Active Back Joint’</a:t>
            </a:r>
          </a:p>
          <a:p>
            <a:pPr marL="1018645" indent="-1018645">
              <a:buSzPct val="100000"/>
              <a:buAutoNum type="arabicPeriod" startAt="1"/>
            </a:pPr>
            <a:r>
              <a:t> Jia, Yan; Lua, Xiao; Han, Baoling; Liang, Guanhao; Zhao, Jiaheng; Zhao, Yuting (2018) ‘Stability Criterion for Dynamic Gaits of Quadruped Robot’</a:t>
            </a:r>
          </a:p>
          <a:p>
            <a:pPr marL="1018645" indent="-1018645">
              <a:buSzPct val="100000"/>
              <a:buAutoNum type="arabicPeriod" startAt="1"/>
            </a:pPr>
            <a:r>
              <a:t>Kramer, Oliver; Gong, Daoxiong; Yan, Jie; Zuo, Guoyu (2010) ‘A Review of Gait Optimization Based on Evolutionary Computation’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240971" y="402502"/>
            <a:ext cx="10676709" cy="1293147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itness Function"/>
          <p:cNvSpPr txBox="1"/>
          <p:nvPr>
            <p:ph type="title"/>
          </p:nvPr>
        </p:nvSpPr>
        <p:spPr>
          <a:prstGeom prst="rect">
            <a:avLst/>
          </a:prstGeom>
        </p:spPr>
        <p:txBody>
          <a:bodyPr/>
          <a:lstStyle/>
          <a:p>
            <a:pPr/>
            <a:r>
              <a:t>Fitness Function</a:t>
            </a:r>
          </a:p>
        </p:txBody>
      </p:sp>
      <p:sp>
        <p:nvSpPr>
          <p:cNvPr id="170"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71" name="Both the aforementioned training frameworks require a Fitness Function [1]…"/>
          <p:cNvSpPr txBox="1"/>
          <p:nvPr>
            <p:ph type="body" idx="1"/>
          </p:nvPr>
        </p:nvSpPr>
        <p:spPr>
          <a:prstGeom prst="rect">
            <a:avLst/>
          </a:prstGeom>
        </p:spPr>
        <p:txBody>
          <a:bodyPr/>
          <a:lstStyle/>
          <a:p>
            <a:pPr marL="502920" indent="-502920" defTabSz="594360">
              <a:spcBef>
                <a:spcPts val="1200"/>
              </a:spcBef>
              <a:buSzPct val="123000"/>
              <a:buChar char="•"/>
              <a:defRPr spc="-38" sz="3816"/>
            </a:pPr>
            <a:r>
              <a:t>Both the aforementioned training frameworks require a Fitness Function [1]</a:t>
            </a:r>
          </a:p>
          <a:p>
            <a:pPr marL="502920" indent="-502920" defTabSz="594360">
              <a:spcBef>
                <a:spcPts val="1200"/>
              </a:spcBef>
              <a:buSzPct val="123000"/>
              <a:buChar char="•"/>
              <a:defRPr spc="-38" sz="3816"/>
            </a:pPr>
            <a:r>
              <a:t>Fitness Function must measure the following</a:t>
            </a:r>
          </a:p>
          <a:p>
            <a:pPr lvl="1" marL="941832" indent="-502920" defTabSz="594360">
              <a:spcBef>
                <a:spcPts val="1200"/>
              </a:spcBef>
              <a:buSzPct val="123000"/>
              <a:buChar char="•"/>
              <a:defRPr spc="-38" sz="3816"/>
            </a:pPr>
            <a:r>
              <a:t>Stability Criteria, </a:t>
            </a:r>
            <a14:m>
              <m:oMath>
                <m:r>
                  <a:rPr xmlns:a="http://schemas.openxmlformats.org/drawingml/2006/main" sz="4650" i="1">
                    <a:solidFill>
                      <a:srgbClr val="000000"/>
                    </a:solidFill>
                    <a:latin typeface="Cambria Math" panose="02040503050406030204" pitchFamily="18" charset="0"/>
                  </a:rPr>
                  <m:t>S</m:t>
                </m:r>
              </m:oMath>
            </a14:m>
          </a:p>
          <a:p>
            <a:pPr lvl="1" marL="941832" indent="-502920" defTabSz="594360">
              <a:spcBef>
                <a:spcPts val="1200"/>
              </a:spcBef>
              <a:buSzPct val="123000"/>
              <a:buChar char="•"/>
              <a:defRPr spc="-38" sz="3816"/>
            </a:pPr>
            <a:r>
              <a:t>Speed Criteria, </a:t>
            </a:r>
            <a14:m>
              <m:oMath>
                <m:r>
                  <a:rPr xmlns:a="http://schemas.openxmlformats.org/drawingml/2006/main" sz="4550" i="1">
                    <a:solidFill>
                      <a:srgbClr val="000000"/>
                    </a:solidFill>
                    <a:latin typeface="Cambria Math" panose="02040503050406030204" pitchFamily="18" charset="0"/>
                  </a:rPr>
                  <m:t>V</m:t>
                </m:r>
              </m:oMath>
            </a14:m>
          </a:p>
          <a:p>
            <a:pPr lvl="1" marL="941832" indent="-502920" defTabSz="594360">
              <a:spcBef>
                <a:spcPts val="1200"/>
              </a:spcBef>
              <a:buSzPct val="123000"/>
              <a:buChar char="•"/>
              <a:defRPr spc="-38" sz="3816"/>
            </a:pPr>
            <a:r>
              <a:t>Energy Efficiency Criteria, </a:t>
            </a:r>
            <a14:m>
              <m:oMath>
                <m:r>
                  <a:rPr xmlns:a="http://schemas.openxmlformats.org/drawingml/2006/main" sz="4400" i="1">
                    <a:solidFill>
                      <a:srgbClr val="000000"/>
                    </a:solidFill>
                    <a:latin typeface="Cambria Math" panose="02040503050406030204" pitchFamily="18" charset="0"/>
                  </a:rPr>
                  <m:t>E</m:t>
                </m:r>
              </m:oMath>
            </a14:m>
          </a:p>
          <a:p>
            <a:pPr marL="502920" indent="-502920" defTabSz="594360">
              <a:spcBef>
                <a:spcPts val="1200"/>
              </a:spcBef>
              <a:buSzPct val="123000"/>
              <a:buChar char="•"/>
              <a:defRPr spc="-38" sz="3816"/>
            </a:pPr>
            <a14:m>
              <m:oMath>
                <m:r>
                  <a:rPr xmlns:a="http://schemas.openxmlformats.org/drawingml/2006/main" sz="4600" i="1">
                    <a:solidFill>
                      <a:srgbClr val="000000"/>
                    </a:solidFill>
                    <a:latin typeface="Cambria Math" panose="02040503050406030204" pitchFamily="18" charset="0"/>
                  </a:rPr>
                  <m:t>F</m:t>
                </m:r>
                <m:r>
                  <a:rPr xmlns:a="http://schemas.openxmlformats.org/drawingml/2006/main" sz="4600" i="1">
                    <a:solidFill>
                      <a:srgbClr val="000000"/>
                    </a:solidFill>
                    <a:latin typeface="Cambria Math" panose="02040503050406030204" pitchFamily="18" charset="0"/>
                  </a:rPr>
                  <m:t>=</m:t>
                </m:r>
                <m:limUpp>
                  <m:e>
                    <m:limLow>
                      <m:e>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lim>
                    </m:limLow>
                  </m:e>
                  <m:lim>
                    <m:r>
                      <a:rPr xmlns:a="http://schemas.openxmlformats.org/drawingml/2006/main" sz="4600" i="1">
                        <a:solidFill>
                          <a:srgbClr val="000000"/>
                        </a:solidFill>
                        <a:latin typeface="Cambria Math" panose="02040503050406030204" pitchFamily="18" charset="0"/>
                      </a:rPr>
                      <m:t>t</m:t>
                    </m:r>
                  </m:lim>
                </m:limUpp>
                <m:sSubSup>
                  <m:e>
                    <m:r>
                      <a:rPr xmlns:a="http://schemas.openxmlformats.org/drawingml/2006/main" sz="4600" i="1">
                        <a:solidFill>
                          <a:srgbClr val="000000"/>
                        </a:solidFill>
                        <a:latin typeface="Cambria Math" panose="02040503050406030204" pitchFamily="18" charset="0"/>
                      </a:rPr>
                      <m:t>S</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s</m:t>
                        </m:r>
                      </m:sub>
                    </m:sSub>
                  </m:sup>
                </m:sSubSup>
                <m:sSubSup>
                  <m:e>
                    <m:r>
                      <a:rPr xmlns:a="http://schemas.openxmlformats.org/drawingml/2006/main" sz="4600" i="1">
                        <a:solidFill>
                          <a:srgbClr val="000000"/>
                        </a:solidFill>
                        <a:latin typeface="Cambria Math" panose="02040503050406030204" pitchFamily="18" charset="0"/>
                      </a:rPr>
                      <m:t>V</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v</m:t>
                        </m:r>
                      </m:sub>
                    </m:sSub>
                  </m:sup>
                </m:sSubSup>
                <m:sSubSup>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e</m:t>
                        </m:r>
                      </m:sub>
                    </m:sSub>
                  </m:sup>
                </m:sSubSup>
              </m:oMath>
            </a14:m>
            <a:r>
              <a:t> where </a:t>
            </a:r>
          </a:p>
          <a:p>
            <a:pPr lvl="1" marL="941832" indent="-502920" defTabSz="594360">
              <a:spcBef>
                <a:spcPts val="1200"/>
              </a:spcBef>
              <a:buSzPct val="123000"/>
              <a:buChar char="•"/>
              <a:defRPr spc="-38" sz="3816"/>
            </a:pPr>
            <a:r>
              <a:t>F is the Fitness Value</a:t>
            </a:r>
          </a:p>
          <a:p>
            <a:pPr lvl="1" marL="941832" indent="-502920" defTabSz="594360">
              <a:spcBef>
                <a:spcPts val="1200"/>
              </a:spcBef>
              <a:buSzPct val="123000"/>
              <a:buChar char="•"/>
              <a:defRPr spc="-38" sz="3816"/>
            </a:pPr>
            <a14:m>
              <m:oMath>
                <m:sSub>
                  <m:e>
                    <m:r>
                      <a:rPr xmlns:a="http://schemas.openxmlformats.org/drawingml/2006/main" sz="4800" i="1">
                        <a:solidFill>
                          <a:srgbClr val="000000"/>
                        </a:solidFill>
                        <a:latin typeface="Cambria Math" panose="02040503050406030204" pitchFamily="18" charset="0"/>
                      </a:rPr>
                      <m:t>k</m:t>
                    </m:r>
                  </m:e>
                  <m:sub>
                    <m:r>
                      <a:rPr xmlns:a="http://schemas.openxmlformats.org/drawingml/2006/main" sz="4800" i="1">
                        <a:solidFill>
                          <a:srgbClr val="000000"/>
                        </a:solidFill>
                        <a:latin typeface="Cambria Math" panose="02040503050406030204" pitchFamily="18" charset="0"/>
                      </a:rPr>
                      <m:t>s</m:t>
                    </m:r>
                  </m:sub>
                </m:sSub>
              </m:oMath>
            </a14:m>
            <a:r>
              <a:t>, </a:t>
            </a:r>
            <a14:m>
              <m:oMath>
                <m:sSub>
                  <m:e>
                    <m:r>
                      <a:rPr xmlns:a="http://schemas.openxmlformats.org/drawingml/2006/main" sz="4750" i="1">
                        <a:solidFill>
                          <a:srgbClr val="000000"/>
                        </a:solidFill>
                        <a:latin typeface="Cambria Math" panose="02040503050406030204" pitchFamily="18" charset="0"/>
                      </a:rPr>
                      <m:t>k</m:t>
                    </m:r>
                  </m:e>
                  <m:sub>
                    <m:r>
                      <a:rPr xmlns:a="http://schemas.openxmlformats.org/drawingml/2006/main" sz="4750" i="1">
                        <a:solidFill>
                          <a:srgbClr val="000000"/>
                        </a:solidFill>
                        <a:latin typeface="Cambria Math" panose="02040503050406030204" pitchFamily="18" charset="0"/>
                      </a:rPr>
                      <m:t>v</m:t>
                    </m:r>
                  </m:sub>
                </m:sSub>
              </m:oMath>
            </a14:m>
            <a:r>
              <a:t> and </a:t>
            </a:r>
            <a14:m>
              <m:oMath>
                <m:sSub>
                  <m:e>
                    <m:r>
                      <a:rPr xmlns:a="http://schemas.openxmlformats.org/drawingml/2006/main" sz="4850" i="1">
                        <a:solidFill>
                          <a:srgbClr val="000000"/>
                        </a:solidFill>
                        <a:latin typeface="Cambria Math" panose="02040503050406030204" pitchFamily="18" charset="0"/>
                      </a:rPr>
                      <m:t>k</m:t>
                    </m:r>
                  </m:e>
                  <m:sub>
                    <m:r>
                      <a:rPr xmlns:a="http://schemas.openxmlformats.org/drawingml/2006/main" sz="4850" i="1">
                        <a:solidFill>
                          <a:srgbClr val="000000"/>
                        </a:solidFill>
                        <a:latin typeface="Cambria Math" panose="02040503050406030204" pitchFamily="18" charset="0"/>
                      </a:rPr>
                      <m:t>e</m:t>
                    </m:r>
                  </m:sub>
                </m:sSub>
              </m:oMath>
            </a14:m>
            <a:r>
              <a:t> are integer parameters to account for relative importance of each criteria</a:t>
            </a:r>
          </a:p>
          <a:p>
            <a:pPr lvl="1" marL="941832" indent="-502920" defTabSz="594360">
              <a:spcBef>
                <a:spcPts val="1200"/>
              </a:spcBef>
              <a:buSzPct val="123000"/>
              <a:buChar char="•"/>
              <a:defRPr spc="-38" sz="3816"/>
            </a:pPr>
            <a:r>
              <a:t> T is the gait period and t is the current time instance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tability Criteria"/>
          <p:cNvSpPr txBox="1"/>
          <p:nvPr>
            <p:ph type="title"/>
          </p:nvPr>
        </p:nvSpPr>
        <p:spPr>
          <a:prstGeom prst="rect">
            <a:avLst/>
          </a:prstGeom>
        </p:spPr>
        <p:txBody>
          <a:bodyPr/>
          <a:lstStyle/>
          <a:p>
            <a:pPr/>
            <a:r>
              <a:t>Stability Criteria</a:t>
            </a:r>
          </a:p>
        </p:txBody>
      </p:sp>
      <p:sp>
        <p:nvSpPr>
          <p:cNvPr id="174"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75"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tability Criteria"/>
          <p:cNvSpPr txBox="1"/>
          <p:nvPr>
            <p:ph type="title"/>
          </p:nvPr>
        </p:nvSpPr>
        <p:spPr>
          <a:prstGeom prst="rect">
            <a:avLst/>
          </a:prstGeom>
        </p:spPr>
        <p:txBody>
          <a:bodyPr/>
          <a:lstStyle/>
          <a:p>
            <a:pPr lvl="1"/>
            <a:r>
              <a:t>Stability Criteria</a:t>
            </a:r>
          </a:p>
        </p:txBody>
      </p:sp>
      <p:sp>
        <p:nvSpPr>
          <p:cNvPr id="178"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79"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80"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ability Criteria"/>
          <p:cNvSpPr txBox="1"/>
          <p:nvPr>
            <p:ph type="title"/>
          </p:nvPr>
        </p:nvSpPr>
        <p:spPr>
          <a:prstGeom prst="rect">
            <a:avLst/>
          </a:prstGeom>
        </p:spPr>
        <p:txBody>
          <a:bodyPr/>
          <a:lstStyle/>
          <a:p>
            <a:pPr lvl="1"/>
            <a:r>
              <a:t>Stability Criteria</a:t>
            </a:r>
          </a:p>
        </p:txBody>
      </p:sp>
      <p:sp>
        <p:nvSpPr>
          <p:cNvPr id="183"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84"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85"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86"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187"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tability Criteria"/>
          <p:cNvSpPr txBox="1"/>
          <p:nvPr>
            <p:ph type="title"/>
          </p:nvPr>
        </p:nvSpPr>
        <p:spPr>
          <a:prstGeom prst="rect">
            <a:avLst/>
          </a:prstGeom>
        </p:spPr>
        <p:txBody>
          <a:bodyPr/>
          <a:lstStyle/>
          <a:p>
            <a:pPr/>
            <a:r>
              <a:t>Stability Criteria</a:t>
            </a:r>
          </a:p>
        </p:txBody>
      </p:sp>
      <p:sp>
        <p:nvSpPr>
          <p:cNvPr id="190"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191"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